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oto Sans T Chinese" panose="02020500000000000000" charset="-120"/>
      <p:regular r:id="rId15"/>
    </p:embeddedFont>
    <p:embeddedFont>
      <p:font typeface="Noto Sans T Chinese Bold" panose="02020500000000000000" charset="-120"/>
      <p:regular r:id="rId16"/>
    </p:embeddedFont>
    <p:embeddedFont>
      <p:font typeface="王漢宗特黑體" panose="02020500000000000000" charset="-120"/>
      <p:regular r:id="rId17"/>
    </p:embeddedFont>
    <p:embeddedFont>
      <p:font typeface="源石ゴシック H" panose="02020500000000000000" charset="-120"/>
      <p:regular r:id="rId18"/>
    </p:embeddedFont>
    <p:embeddedFont>
      <p:font typeface="Antonio" panose="02020500000000000000" charset="0"/>
      <p:regular r:id="rId19"/>
    </p:embeddedFont>
    <p:embeddedFont>
      <p:font typeface="Antonio Bold" panose="020205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227" autoAdjust="0"/>
  </p:normalViewPr>
  <p:slideViewPr>
    <p:cSldViewPr>
      <p:cViewPr varScale="1">
        <p:scale>
          <a:sx n="61" d="100"/>
          <a:sy n="61" d="100"/>
        </p:scale>
        <p:origin x="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從實機畫面來看</a:t>
            </a:r>
          </a:p>
          <a:p>
            <a:r>
              <a:rPr lang="en-US"/>
              <a:t>一樣會有兩種影像上傳方式</a:t>
            </a:r>
          </a:p>
          <a:p>
            <a:endParaRPr lang="en-US"/>
          </a:p>
          <a:p>
            <a:r>
              <a:rPr lang="en-US"/>
              <a:t>左邊相簿上傳，</a:t>
            </a:r>
          </a:p>
          <a:p>
            <a:r>
              <a:rPr lang="en-US"/>
              <a:t>當使用者上傳圖片後</a:t>
            </a:r>
          </a:p>
          <a:p>
            <a:r>
              <a:rPr lang="en-US"/>
              <a:t>系統會自動抓出a4紙範圍</a:t>
            </a:r>
          </a:p>
          <a:p>
            <a:r>
              <a:rPr lang="en-US"/>
              <a:t>按下確認後，就會進行後續處理</a:t>
            </a:r>
          </a:p>
          <a:p>
            <a:endParaRPr lang="en-US"/>
          </a:p>
          <a:p>
            <a:r>
              <a:rPr lang="en-US"/>
              <a:t>右邊拍照上傳分析</a:t>
            </a:r>
          </a:p>
          <a:p>
            <a:r>
              <a:rPr lang="en-US"/>
              <a:t>也會限制使用者拍攝角度</a:t>
            </a:r>
          </a:p>
          <a:p>
            <a:r>
              <a:rPr lang="en-US"/>
              <a:t>達標後按下拍攝</a:t>
            </a:r>
          </a:p>
          <a:p>
            <a:r>
              <a:rPr lang="en-US"/>
              <a:t>會自動抓出A4紙範圍接著做後續處理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後續會將影像進行分析，計算長度並標出線段，</a:t>
            </a:r>
          </a:p>
          <a:p>
            <a:r>
              <a:rPr lang="en-US"/>
              <a:t>並將處理後的圖片顯示在上方</a:t>
            </a:r>
          </a:p>
          <a:p>
            <a:r>
              <a:rPr lang="en-US"/>
              <a:t>中間會顯示測量數據</a:t>
            </a:r>
          </a:p>
          <a:p>
            <a:r>
              <a:rPr lang="en-US"/>
              <a:t>那這個照片也能以原尺寸下載下來，方便後續生產使用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以上是我們的專題的功能與研究過程的介紹，謝謝各位的聆聽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我們的作品是可以在手機上運作的網站，主要有兩大核心功能</a:t>
            </a:r>
            <a:r>
              <a:rPr lang="en-US" dirty="0"/>
              <a:t>，</a:t>
            </a:r>
          </a:p>
          <a:p>
            <a:r>
              <a:rPr lang="en-US" dirty="0" err="1"/>
              <a:t>姆趾外翻角度分析</a:t>
            </a:r>
            <a:r>
              <a:rPr lang="en-US" dirty="0"/>
              <a:t> </a:t>
            </a:r>
            <a:r>
              <a:rPr lang="en-US" dirty="0" err="1"/>
              <a:t>以及</a:t>
            </a:r>
            <a:endParaRPr lang="en-US" dirty="0"/>
          </a:p>
          <a:p>
            <a:r>
              <a:rPr lang="en-US" dirty="0" err="1"/>
              <a:t>鞋墊尺寸自動量測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姆趾外翻角度分析功能</a:t>
            </a:r>
            <a:r>
              <a:rPr lang="en-US" dirty="0"/>
              <a:t>，</a:t>
            </a:r>
          </a:p>
          <a:p>
            <a:r>
              <a:rPr lang="en-US" dirty="0" err="1"/>
              <a:t>使用者可透過行動裝置來用我們系統拍攝雙腳，分析自己是否有姆趾外翻的情形，進而評估是否尋求醫療協助</a:t>
            </a:r>
            <a:r>
              <a:rPr lang="en-US" dirty="0"/>
              <a:t>。</a:t>
            </a:r>
          </a:p>
          <a:p>
            <a:endParaRPr lang="en-US" dirty="0"/>
          </a:p>
          <a:p>
            <a:r>
              <a:rPr lang="en-US" dirty="0"/>
              <a:t>第二個功能是鞋墊尺寸自動量測功能，使用者可以藉由拍攝放置在A4紙上的鞋墊，進而計算出鞋碼，以及鞋墊的關鍵數據，對客製化生產有一定的幫助。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首先我們就先從姆趾外翻角度的研究方法開始介紹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雙足去背的部分，研究方法分為五個步驟。</a:t>
            </a:r>
          </a:p>
          <a:p>
            <a:r>
              <a:rPr lang="en-US"/>
              <a:t>首先，我們收集足部照片，並使用 Roboflow 進行輪廓標註。</a:t>
            </a:r>
          </a:p>
          <a:p>
            <a:r>
              <a:rPr lang="en-US"/>
              <a:t>接著，透過 Roboflow 的內建功能執行資料擴增，增加模型的泛化能力。</a:t>
            </a:r>
          </a:p>
          <a:p>
            <a:r>
              <a:rPr lang="en-US"/>
              <a:t>接著，我們使用 YOLOv8 模型進行足部輪廓的訓練。</a:t>
            </a:r>
          </a:p>
          <a:p>
            <a:endParaRPr lang="en-US"/>
          </a:p>
          <a:p>
            <a:r>
              <a:rPr lang="en-US"/>
              <a:t>接下來，利用訓練好的模型進行預測，並搭配 OpenCV 合併原圖與遮罩，完成去背處理。</a:t>
            </a:r>
          </a:p>
          <a:p>
            <a:endParaRPr lang="en-US"/>
          </a:p>
          <a:p>
            <a:r>
              <a:rPr lang="en-US"/>
              <a:t>那我們也會透過 IoU 值以及陀螺儀回傳的角度資訊，判斷使用者的腳是否在框線範圍內，進一步決定是否顯示拍照按鈕。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再來是角度計算的研究流程，</a:t>
            </a:r>
          </a:p>
          <a:p>
            <a:r>
              <a:rPr lang="en-US"/>
              <a:t>首先，我們進行資料收集與標註。</a:t>
            </a:r>
          </a:p>
          <a:p>
            <a:endParaRPr lang="en-US"/>
          </a:p>
          <a:p>
            <a:r>
              <a:rPr lang="en-US"/>
              <a:t>這階段的核心是透過拍攝照片，並使用 Labelme 工具標註三個關鍵特徵點，接著儲存這些特徵點的座標，以備後續使用。</a:t>
            </a:r>
          </a:p>
          <a:p>
            <a:endParaRPr lang="en-US"/>
          </a:p>
          <a:p>
            <a:r>
              <a:rPr lang="en-US"/>
              <a:t>接著進行資料擴增。</a:t>
            </a:r>
          </a:p>
          <a:p>
            <a:r>
              <a:rPr lang="en-US"/>
              <a:t>我們會對收集到的原始數據進行擴充，使模型在訓練過程中可以接觸到多樣化的資料，提升模型準確性。</a:t>
            </a:r>
          </a:p>
          <a:p>
            <a:endParaRPr lang="en-US"/>
          </a:p>
          <a:p>
            <a:r>
              <a:rPr lang="en-US"/>
              <a:t>第三步是模型訓練。我們選用了 Keypoint R-CNN 模型來進行訓練，讓我們的模型能夠自動標註三個特徵點的座標。</a:t>
            </a:r>
          </a:p>
          <a:p>
            <a:endParaRPr lang="en-US"/>
          </a:p>
          <a:p>
            <a:r>
              <a:rPr lang="en-US"/>
              <a:t>當模型訓練完成後，進入第四步：利用模型自動標註的三點座標來進行角度計算。</a:t>
            </a:r>
          </a:p>
          <a:p>
            <a:endParaRPr lang="en-US"/>
          </a:p>
          <a:p>
            <a:r>
              <a:rPr lang="en-US"/>
              <a:t>最後，我們輸出計算的角度數據，並將其依照嚴重程度分類。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從實機畫面來看</a:t>
            </a:r>
          </a:p>
          <a:p>
            <a:r>
              <a:rPr lang="en-US"/>
              <a:t>在姆趾外翻功能的頁面中</a:t>
            </a:r>
          </a:p>
          <a:p>
            <a:r>
              <a:rPr lang="en-US"/>
              <a:t>可以選擇兩種上傳影像的方式</a:t>
            </a:r>
          </a:p>
          <a:p>
            <a:r>
              <a:rPr lang="en-US"/>
              <a:t>分別是</a:t>
            </a:r>
          </a:p>
          <a:p>
            <a:r>
              <a:rPr lang="en-US"/>
              <a:t>相簿上傳並分析</a:t>
            </a:r>
          </a:p>
          <a:p>
            <a:r>
              <a:rPr lang="en-US"/>
              <a:t>以及</a:t>
            </a:r>
          </a:p>
          <a:p>
            <a:r>
              <a:rPr lang="en-US"/>
              <a:t>拍照上傳並分析</a:t>
            </a:r>
          </a:p>
          <a:p>
            <a:endParaRPr lang="en-US"/>
          </a:p>
          <a:p>
            <a:r>
              <a:rPr lang="en-US"/>
              <a:t>如果是點選相簿上傳的話就會直接進行影像處理</a:t>
            </a:r>
          </a:p>
          <a:p>
            <a:r>
              <a:rPr lang="en-US"/>
              <a:t>如果是點選拍照上傳，系統會自動開啟相機</a:t>
            </a:r>
          </a:p>
          <a:p>
            <a:r>
              <a:rPr lang="en-US"/>
              <a:t>並在上方有陀螺儀及iou的判斷</a:t>
            </a:r>
          </a:p>
          <a:p>
            <a:r>
              <a:rPr lang="en-US"/>
              <a:t>限制使用者拍攝角度</a:t>
            </a:r>
          </a:p>
          <a:p>
            <a:r>
              <a:rPr lang="en-US"/>
              <a:t>當X值介於-20度到5度之間、Y值介於-5度到5度之間以及左右腳IoU值大於0.5時，便會顯示拍照按鈕並能進行拍照動作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接著就會將影像去背</a:t>
            </a:r>
          </a:p>
          <a:p>
            <a:r>
              <a:rPr lang="en-US"/>
              <a:t>並顯示預覽效果</a:t>
            </a:r>
          </a:p>
          <a:p>
            <a:r>
              <a:rPr lang="en-US"/>
              <a:t>讓使用者確認是否需要重新拍照</a:t>
            </a:r>
          </a:p>
          <a:p>
            <a:endParaRPr lang="en-US"/>
          </a:p>
          <a:p>
            <a:r>
              <a:rPr lang="en-US"/>
              <a:t>按下確認後</a:t>
            </a:r>
          </a:p>
          <a:p>
            <a:r>
              <a:rPr lang="en-US"/>
              <a:t>跳出分析結果頁面</a:t>
            </a:r>
          </a:p>
          <a:p>
            <a:endParaRPr lang="en-US"/>
          </a:p>
          <a:p>
            <a:r>
              <a:rPr lang="en-US"/>
              <a:t>最上方顯示處理後的圖片</a:t>
            </a:r>
          </a:p>
          <a:p>
            <a:r>
              <a:rPr lang="en-US"/>
              <a:t>中間顯示分析數據</a:t>
            </a:r>
          </a:p>
          <a:p>
            <a:r>
              <a:rPr lang="en-US"/>
              <a:t>最底下會依據數據分級嚴重程度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再來介紹另一個功能鞋墊尺寸自動量測</a:t>
            </a:r>
          </a:p>
          <a:p>
            <a:endParaRPr lang="en-US"/>
          </a:p>
          <a:p>
            <a:r>
              <a:rPr lang="en-US"/>
              <a:t>的研究流程: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在鞋墊測量功能裡，主要會計算出鞋墊的四個長度數據:總長、前掌寬、中足寬、後跟寬。</a:t>
            </a:r>
          </a:p>
          <a:p>
            <a:endParaRPr lang="en-US"/>
          </a:p>
          <a:p>
            <a:r>
              <a:rPr lang="en-US"/>
              <a:t>我們將研究方法分為五大步驟。</a:t>
            </a:r>
          </a:p>
          <a:p>
            <a:endParaRPr lang="en-US"/>
          </a:p>
          <a:p>
            <a:r>
              <a:rPr lang="en-US"/>
              <a:t>首先將拍攝的照片使用opencv做影像前處理，接著找出鞋墊的輪廓，並從中提取距離最遠的兩個點，作為鞋墊頭尾端點並連線，</a:t>
            </a:r>
          </a:p>
          <a:p>
            <a:endParaRPr lang="en-US"/>
          </a:p>
          <a:p>
            <a:r>
              <a:rPr lang="en-US"/>
              <a:t>接著以計算這條線與A4中心軸的夾角，作為校正角度的依據，</a:t>
            </a:r>
          </a:p>
          <a:p>
            <a:endParaRPr lang="en-US"/>
          </a:p>
          <a:p>
            <a:r>
              <a:rPr lang="en-US"/>
              <a:t>再來根據公式求出四個線段分別的輪廓點位置並連線，以A4紙的比例來換算鞋墊影像的真實數據</a:t>
            </a:r>
          </a:p>
          <a:p>
            <a:r>
              <a:rPr lang="en-US"/>
              <a:t>最終將結果繪製出來。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r="-5037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4173" y="8829228"/>
            <a:ext cx="317511" cy="31751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6269" y="7802356"/>
            <a:ext cx="1616472" cy="886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zh-TW" altLang="en-US" sz="4000" spc="-324" dirty="0">
                <a:solidFill>
                  <a:srgbClr val="312A27"/>
                </a:solidFill>
                <a:latin typeface="Antonio Bold"/>
                <a:ea typeface="Antonio Bold"/>
                <a:cs typeface="Antonio Bold"/>
                <a:sym typeface="Antonio Bold"/>
              </a:rPr>
              <a:t>第</a:t>
            </a:r>
            <a:r>
              <a:rPr lang="en-US" altLang="zh-TW" sz="4000" spc="-324" dirty="0">
                <a:solidFill>
                  <a:srgbClr val="312A27"/>
                </a:solidFill>
                <a:latin typeface="Antonio Bold"/>
                <a:ea typeface="Antonio Bold"/>
                <a:cs typeface="Antonio Bold"/>
                <a:sym typeface="Antonio Bold"/>
              </a:rPr>
              <a:t>10</a:t>
            </a:r>
            <a:r>
              <a:rPr lang="zh-TW" altLang="en-US" sz="4000" spc="-324" dirty="0">
                <a:solidFill>
                  <a:srgbClr val="312A27"/>
                </a:solidFill>
                <a:latin typeface="Antonio Bold"/>
                <a:ea typeface="Antonio Bold"/>
                <a:cs typeface="Antonio Bold"/>
                <a:sym typeface="Antonio Bold"/>
              </a:rPr>
              <a:t>組</a:t>
            </a:r>
            <a:endParaRPr lang="en-US" sz="4000" spc="-324" dirty="0">
              <a:solidFill>
                <a:srgbClr val="312A27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1375" y="2554554"/>
            <a:ext cx="829577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312A27"/>
                </a:solidFill>
                <a:latin typeface="Antonio"/>
                <a:ea typeface="Antonio"/>
                <a:cs typeface="Antonio"/>
                <a:sym typeface="Antonio"/>
              </a:rPr>
              <a:t>FootAnalyzer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30FF8740-BCF8-2154-4CFC-ACA8ADFD76F2}"/>
              </a:ext>
            </a:extLst>
          </p:cNvPr>
          <p:cNvSpPr txBox="1"/>
          <p:nvPr/>
        </p:nvSpPr>
        <p:spPr>
          <a:xfrm>
            <a:off x="983445" y="3695218"/>
            <a:ext cx="9455955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zh-TW" altLang="en-US" sz="7200" b="1" spc="-324" dirty="0">
                <a:solidFill>
                  <a:srgbClr val="312A27"/>
                </a:solidFill>
                <a:latin typeface="Antonio Bold"/>
                <a:ea typeface="Antonio Bold"/>
                <a:cs typeface="Antonio Bold"/>
                <a:sym typeface="Antonio Bold"/>
              </a:rPr>
              <a:t>拇指外翻自我評估</a:t>
            </a:r>
            <a:endParaRPr lang="en-US" altLang="zh-TW" sz="7200" b="1" spc="-324" dirty="0">
              <a:solidFill>
                <a:srgbClr val="312A27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7920"/>
              </a:lnSpc>
            </a:pPr>
            <a:r>
              <a:rPr lang="zh-TW" altLang="en-US" sz="7200" b="1" spc="-324" dirty="0">
                <a:solidFill>
                  <a:srgbClr val="312A27"/>
                </a:solidFill>
                <a:latin typeface="Antonio Bold"/>
                <a:ea typeface="Antonio Bold"/>
                <a:cs typeface="Antonio Bold"/>
                <a:sym typeface="Antonio Bold"/>
              </a:rPr>
              <a:t>與追蹤系統 </a:t>
            </a:r>
            <a:endParaRPr lang="en-US" sz="7200" b="1" spc="-324" dirty="0">
              <a:solidFill>
                <a:srgbClr val="312A27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4933" y="853192"/>
            <a:ext cx="4299516" cy="8398685"/>
          </a:xfrm>
          <a:custGeom>
            <a:avLst/>
            <a:gdLst/>
            <a:ahLst/>
            <a:cxnLst/>
            <a:rect l="l" t="t" r="r" b="b"/>
            <a:pathLst>
              <a:path w="4299516" h="8398685">
                <a:moveTo>
                  <a:pt x="0" y="0"/>
                </a:moveTo>
                <a:lnTo>
                  <a:pt x="4299516" y="0"/>
                </a:lnTo>
                <a:lnTo>
                  <a:pt x="4299516" y="8398685"/>
                </a:lnTo>
                <a:lnTo>
                  <a:pt x="0" y="8398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6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二、鞋墊尺寸自動量測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0653" y="3679548"/>
            <a:ext cx="11065" cy="4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064575" y="251665"/>
            <a:ext cx="2158850" cy="55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r>
              <a:rPr lang="en-US" sz="3252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▼ 鞋墊頁面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61830" y="318340"/>
            <a:ext cx="6251770" cy="8946069"/>
            <a:chOff x="0" y="0"/>
            <a:chExt cx="8335693" cy="1192809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5613477" y="6922279"/>
              <a:ext cx="1750660" cy="492320"/>
              <a:chOff x="0" y="0"/>
              <a:chExt cx="2272346" cy="63902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272346" cy="639029"/>
              </a:xfrm>
              <a:custGeom>
                <a:avLst/>
                <a:gdLst/>
                <a:ahLst/>
                <a:cxnLst/>
                <a:rect l="l" t="t" r="r" b="b"/>
                <a:pathLst>
                  <a:path w="2272346" h="639029">
                    <a:moveTo>
                      <a:pt x="2272346" y="319514"/>
                    </a:moveTo>
                    <a:lnTo>
                      <a:pt x="1865946" y="0"/>
                    </a:lnTo>
                    <a:lnTo>
                      <a:pt x="1865946" y="203200"/>
                    </a:lnTo>
                    <a:lnTo>
                      <a:pt x="0" y="203200"/>
                    </a:lnTo>
                    <a:lnTo>
                      <a:pt x="0" y="435829"/>
                    </a:lnTo>
                    <a:lnTo>
                      <a:pt x="1865946" y="435829"/>
                    </a:lnTo>
                    <a:lnTo>
                      <a:pt x="1865946" y="639029"/>
                    </a:lnTo>
                    <a:lnTo>
                      <a:pt x="2272346" y="319514"/>
                    </a:ln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55575"/>
                <a:ext cx="2170746" cy="2802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721700"/>
              <a:ext cx="5613477" cy="11206392"/>
            </a:xfrm>
            <a:custGeom>
              <a:avLst/>
              <a:gdLst/>
              <a:ahLst/>
              <a:cxnLst/>
              <a:rect l="l" t="t" r="r" b="b"/>
              <a:pathLst>
                <a:path w="5613477" h="11206392">
                  <a:moveTo>
                    <a:pt x="0" y="0"/>
                  </a:moveTo>
                  <a:lnTo>
                    <a:pt x="5613477" y="0"/>
                  </a:lnTo>
                  <a:lnTo>
                    <a:pt x="5613477" y="11206392"/>
                  </a:lnTo>
                  <a:lnTo>
                    <a:pt x="0" y="11206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91627" y="-66675"/>
              <a:ext cx="4530550" cy="723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上傳圖片並分析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02365" y="5820319"/>
              <a:ext cx="433329" cy="613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17637" y="360399"/>
            <a:ext cx="6089812" cy="8904009"/>
            <a:chOff x="0" y="0"/>
            <a:chExt cx="8119750" cy="11872012"/>
          </a:xfrm>
        </p:grpSpPr>
        <p:grpSp>
          <p:nvGrpSpPr>
            <p:cNvPr id="18" name="Group 18"/>
            <p:cNvGrpSpPr/>
            <p:nvPr/>
          </p:nvGrpSpPr>
          <p:grpSpPr>
            <a:xfrm>
              <a:off x="1022416" y="6866200"/>
              <a:ext cx="1750660" cy="492320"/>
              <a:chOff x="0" y="0"/>
              <a:chExt cx="2272346" cy="63902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72346" cy="639029"/>
              </a:xfrm>
              <a:custGeom>
                <a:avLst/>
                <a:gdLst/>
                <a:ahLst/>
                <a:cxnLst/>
                <a:rect l="l" t="t" r="r" b="b"/>
                <a:pathLst>
                  <a:path w="2272346" h="639029">
                    <a:moveTo>
                      <a:pt x="2272346" y="319514"/>
                    </a:moveTo>
                    <a:lnTo>
                      <a:pt x="1865946" y="0"/>
                    </a:lnTo>
                    <a:lnTo>
                      <a:pt x="1865946" y="203200"/>
                    </a:lnTo>
                    <a:lnTo>
                      <a:pt x="0" y="203200"/>
                    </a:lnTo>
                    <a:lnTo>
                      <a:pt x="0" y="435829"/>
                    </a:lnTo>
                    <a:lnTo>
                      <a:pt x="1865946" y="435829"/>
                    </a:lnTo>
                    <a:lnTo>
                      <a:pt x="1865946" y="639029"/>
                    </a:lnTo>
                    <a:lnTo>
                      <a:pt x="2272346" y="319514"/>
                    </a:ln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55575"/>
                <a:ext cx="2170746" cy="2802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021434" y="665621"/>
              <a:ext cx="5098315" cy="11206392"/>
            </a:xfrm>
            <a:custGeom>
              <a:avLst/>
              <a:gdLst/>
              <a:ahLst/>
              <a:cxnLst/>
              <a:rect l="l" t="t" r="r" b="b"/>
              <a:pathLst>
                <a:path w="5098315" h="11206392">
                  <a:moveTo>
                    <a:pt x="0" y="0"/>
                  </a:moveTo>
                  <a:lnTo>
                    <a:pt x="5098316" y="0"/>
                  </a:lnTo>
                  <a:lnTo>
                    <a:pt x="5098316" y="11206391"/>
                  </a:lnTo>
                  <a:lnTo>
                    <a:pt x="0" y="1120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3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305317" y="-66675"/>
              <a:ext cx="4530550" cy="723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拍照上傳並分析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764240"/>
              <a:ext cx="433329" cy="613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二、鞋墊尺寸自動量測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59284" y="304819"/>
            <a:ext cx="7698908" cy="9060486"/>
            <a:chOff x="0" y="0"/>
            <a:chExt cx="10265210" cy="12080648"/>
          </a:xfrm>
        </p:grpSpPr>
        <p:sp>
          <p:nvSpPr>
            <p:cNvPr id="8" name="Freeform 8"/>
            <p:cNvSpPr/>
            <p:nvPr/>
          </p:nvSpPr>
          <p:spPr>
            <a:xfrm>
              <a:off x="4901379" y="5548902"/>
              <a:ext cx="5363831" cy="6531746"/>
            </a:xfrm>
            <a:custGeom>
              <a:avLst/>
              <a:gdLst/>
              <a:ahLst/>
              <a:cxnLst/>
              <a:rect l="l" t="t" r="r" b="b"/>
              <a:pathLst>
                <a:path w="5363831" h="6531746">
                  <a:moveTo>
                    <a:pt x="0" y="0"/>
                  </a:moveTo>
                  <a:lnTo>
                    <a:pt x="5363831" y="0"/>
                  </a:lnTo>
                  <a:lnTo>
                    <a:pt x="5363831" y="6531746"/>
                  </a:lnTo>
                  <a:lnTo>
                    <a:pt x="0" y="6531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4115" b="-837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901379" y="731164"/>
              <a:ext cx="5363831" cy="4923122"/>
            </a:xfrm>
            <a:custGeom>
              <a:avLst/>
              <a:gdLst/>
              <a:ahLst/>
              <a:cxnLst/>
              <a:rect l="l" t="t" r="r" b="b"/>
              <a:pathLst>
                <a:path w="5363831" h="4923122">
                  <a:moveTo>
                    <a:pt x="0" y="0"/>
                  </a:moveTo>
                  <a:lnTo>
                    <a:pt x="5363831" y="0"/>
                  </a:lnTo>
                  <a:lnTo>
                    <a:pt x="5363831" y="4923122"/>
                  </a:lnTo>
                  <a:lnTo>
                    <a:pt x="0" y="4923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329" b="-12778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901379" y="2564914"/>
              <a:ext cx="0" cy="2311888"/>
            </a:xfrm>
            <a:prstGeom prst="line">
              <a:avLst/>
            </a:prstGeom>
            <a:ln w="50800" cap="flat">
              <a:solidFill>
                <a:srgbClr val="48B28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901379" y="7342742"/>
              <a:ext cx="0" cy="4159218"/>
            </a:xfrm>
            <a:prstGeom prst="line">
              <a:avLst/>
            </a:prstGeom>
            <a:ln w="50800" cap="flat">
              <a:solidFill>
                <a:srgbClr val="48B28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674842" y="4755610"/>
              <a:ext cx="898675" cy="8986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48B2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36402" y="2204060"/>
              <a:ext cx="1890965" cy="2672742"/>
            </a:xfrm>
            <a:custGeom>
              <a:avLst/>
              <a:gdLst/>
              <a:ahLst/>
              <a:cxnLst/>
              <a:rect l="l" t="t" r="r" b="b"/>
              <a:pathLst>
                <a:path w="1890965" h="2672742">
                  <a:moveTo>
                    <a:pt x="0" y="0"/>
                  </a:moveTo>
                  <a:lnTo>
                    <a:pt x="1890965" y="0"/>
                  </a:lnTo>
                  <a:lnTo>
                    <a:pt x="1890965" y="2672742"/>
                  </a:lnTo>
                  <a:lnTo>
                    <a:pt x="0" y="2672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555241" y="-66675"/>
              <a:ext cx="3979907" cy="72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測量結果頁面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59222" y="2882990"/>
              <a:ext cx="3338314" cy="1525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1.  </a:t>
              </a:r>
            </a:p>
            <a:p>
              <a:pPr algn="r">
                <a:lnSpc>
                  <a:spcPts val="3079"/>
                </a:lnSpc>
              </a:pPr>
              <a:r>
                <a:rPr lang="en-US" sz="21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顯示處理後圖片，</a:t>
              </a:r>
            </a:p>
            <a:p>
              <a:pPr algn="r">
                <a:lnSpc>
                  <a:spcPts val="3079"/>
                </a:lnSpc>
              </a:pPr>
              <a:r>
                <a:rPr lang="en-US" sz="21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保存到insole資料夾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875316"/>
              <a:ext cx="4097536" cy="100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2.</a:t>
              </a:r>
            </a:p>
            <a:p>
              <a:pPr algn="r">
                <a:lnSpc>
                  <a:spcPts val="3079"/>
                </a:lnSpc>
              </a:pPr>
              <a:r>
                <a:rPr lang="en-US" sz="2199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顯示測量數據與處理時間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10847" y="853192"/>
            <a:ext cx="6313193" cy="8405108"/>
            <a:chOff x="0" y="0"/>
            <a:chExt cx="8417590" cy="1120681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4281585"/>
              <a:ext cx="2326253" cy="384397"/>
              <a:chOff x="0" y="0"/>
              <a:chExt cx="3019462" cy="49894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19462" cy="498945"/>
              </a:xfrm>
              <a:custGeom>
                <a:avLst/>
                <a:gdLst/>
                <a:ahLst/>
                <a:cxnLst/>
                <a:rect l="l" t="t" r="r" b="b"/>
                <a:pathLst>
                  <a:path w="3019462" h="498945">
                    <a:moveTo>
                      <a:pt x="3019462" y="249473"/>
                    </a:moveTo>
                    <a:lnTo>
                      <a:pt x="2613062" y="0"/>
                    </a:lnTo>
                    <a:lnTo>
                      <a:pt x="2613062" y="203200"/>
                    </a:lnTo>
                    <a:lnTo>
                      <a:pt x="0" y="203200"/>
                    </a:lnTo>
                    <a:lnTo>
                      <a:pt x="0" y="295745"/>
                    </a:lnTo>
                    <a:lnTo>
                      <a:pt x="2613062" y="295745"/>
                    </a:lnTo>
                    <a:lnTo>
                      <a:pt x="2613062" y="498945"/>
                    </a:lnTo>
                    <a:lnTo>
                      <a:pt x="3019462" y="249473"/>
                    </a:lnTo>
                    <a:close/>
                  </a:path>
                </a:pathLst>
              </a:custGeom>
              <a:solidFill>
                <a:srgbClr val="48B28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55575"/>
                <a:ext cx="2917862" cy="140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3126353" y="0"/>
              <a:ext cx="5291237" cy="11206811"/>
            </a:xfrm>
            <a:custGeom>
              <a:avLst/>
              <a:gdLst/>
              <a:ahLst/>
              <a:cxnLst/>
              <a:rect l="l" t="t" r="r" b="b"/>
              <a:pathLst>
                <a:path w="5291237" h="11206811">
                  <a:moveTo>
                    <a:pt x="0" y="0"/>
                  </a:moveTo>
                  <a:lnTo>
                    <a:pt x="5291237" y="0"/>
                  </a:lnTo>
                  <a:lnTo>
                    <a:pt x="5291237" y="11206811"/>
                  </a:lnTo>
                  <a:lnTo>
                    <a:pt x="0" y="11206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92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126353" y="1993240"/>
              <a:ext cx="5291237" cy="7478781"/>
            </a:xfrm>
            <a:custGeom>
              <a:avLst/>
              <a:gdLst/>
              <a:ahLst/>
              <a:cxnLst/>
              <a:rect l="l" t="t" r="r" b="b"/>
              <a:pathLst>
                <a:path w="5291237" h="7478781">
                  <a:moveTo>
                    <a:pt x="0" y="0"/>
                  </a:moveTo>
                  <a:lnTo>
                    <a:pt x="5291237" y="0"/>
                  </a:lnTo>
                  <a:lnTo>
                    <a:pt x="5291237" y="7478781"/>
                  </a:lnTo>
                  <a:lnTo>
                    <a:pt x="0" y="7478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5069">
            <a:off x="11357540" y="3283160"/>
            <a:ext cx="2346129" cy="2411908"/>
          </a:xfrm>
          <a:custGeom>
            <a:avLst/>
            <a:gdLst/>
            <a:ahLst/>
            <a:cxnLst/>
            <a:rect l="l" t="t" r="r" b="b"/>
            <a:pathLst>
              <a:path w="2346129" h="2411908">
                <a:moveTo>
                  <a:pt x="0" y="0"/>
                </a:moveTo>
                <a:lnTo>
                  <a:pt x="2346129" y="0"/>
                </a:lnTo>
                <a:lnTo>
                  <a:pt x="2346129" y="2411908"/>
                </a:lnTo>
                <a:lnTo>
                  <a:pt x="0" y="241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666430" y="3270884"/>
            <a:ext cx="6864174" cy="18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 spc="2143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謝謝聆聽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Thanks  for listening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1913" y="5502808"/>
            <a:ext cx="686417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zh-TW" altLang="en-US" sz="2799" b="1" spc="293" dirty="0">
                <a:solidFill>
                  <a:srgbClr val="B8B8B8"/>
                </a:solidFill>
                <a:latin typeface="Antonio Bold"/>
                <a:ea typeface="Antonio Bold"/>
                <a:cs typeface="Antonio Bold"/>
                <a:sym typeface="Antonio Bold"/>
              </a:rPr>
              <a:t>拇指外翻自我評估與追蹤系統</a:t>
            </a:r>
            <a:endParaRPr lang="en-US" sz="2799" b="1" spc="293" dirty="0">
              <a:solidFill>
                <a:srgbClr val="B8B8B8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234913" y="3267245"/>
            <a:ext cx="15119837" cy="7559918"/>
          </a:xfrm>
          <a:custGeom>
            <a:avLst/>
            <a:gdLst/>
            <a:ahLst/>
            <a:cxnLst/>
            <a:rect l="l" t="t" r="r" b="b"/>
            <a:pathLst>
              <a:path w="15119837" h="7559918">
                <a:moveTo>
                  <a:pt x="0" y="7559919"/>
                </a:moveTo>
                <a:lnTo>
                  <a:pt x="15119837" y="7559919"/>
                </a:lnTo>
                <a:lnTo>
                  <a:pt x="15119837" y="0"/>
                </a:lnTo>
                <a:lnTo>
                  <a:pt x="0" y="0"/>
                </a:lnTo>
                <a:lnTo>
                  <a:pt x="0" y="755991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903126" y="1397154"/>
            <a:ext cx="3975735" cy="786667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5641" t="-14116" r="-564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99048" y="5143500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48B28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276712" y="5821164"/>
            <a:ext cx="1730772" cy="1730772"/>
          </a:xfrm>
          <a:custGeom>
            <a:avLst/>
            <a:gdLst/>
            <a:ahLst/>
            <a:cxnLst/>
            <a:rect l="l" t="t" r="r" b="b"/>
            <a:pathLst>
              <a:path w="1730772" h="1730772">
                <a:moveTo>
                  <a:pt x="0" y="0"/>
                </a:moveTo>
                <a:lnTo>
                  <a:pt x="1730771" y="0"/>
                </a:lnTo>
                <a:lnTo>
                  <a:pt x="1730771" y="1730772"/>
                </a:lnTo>
                <a:lnTo>
                  <a:pt x="0" y="1730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026852" y="5143500"/>
            <a:ext cx="3086100" cy="30861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48B28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688197" y="5829760"/>
            <a:ext cx="1763411" cy="1763411"/>
          </a:xfrm>
          <a:custGeom>
            <a:avLst/>
            <a:gdLst/>
            <a:ahLst/>
            <a:cxnLst/>
            <a:rect l="l" t="t" r="r" b="b"/>
            <a:pathLst>
              <a:path w="1763411" h="1763411">
                <a:moveTo>
                  <a:pt x="0" y="0"/>
                </a:moveTo>
                <a:lnTo>
                  <a:pt x="1763411" y="0"/>
                </a:lnTo>
                <a:lnTo>
                  <a:pt x="1763411" y="1763411"/>
                </a:lnTo>
                <a:lnTo>
                  <a:pt x="0" y="1763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24600" y="416426"/>
            <a:ext cx="5139202" cy="830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1180" dirty="0" err="1">
                <a:solidFill>
                  <a:srgbClr val="312A27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兩大核心功能</a:t>
            </a:r>
            <a:endParaRPr lang="en-US" sz="4800" spc="1180" dirty="0">
              <a:solidFill>
                <a:srgbClr val="312A27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0201" y="4412970"/>
            <a:ext cx="4065272" cy="56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231" dirty="0" err="1">
                <a:solidFill>
                  <a:schemeClr val="bg2">
                    <a:lumMod val="25000"/>
                  </a:schemeClr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姆趾外翻角度分析</a:t>
            </a:r>
            <a:endParaRPr lang="en-US" sz="3399" spc="231" dirty="0">
              <a:solidFill>
                <a:schemeClr val="bg2">
                  <a:lumMod val="25000"/>
                </a:schemeClr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126790" y="2971970"/>
            <a:ext cx="614561" cy="144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48B28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34817" y="3007598"/>
            <a:ext cx="614561" cy="144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48B281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32833" y="4284081"/>
            <a:ext cx="4421731" cy="118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231" dirty="0" err="1">
                <a:solidFill>
                  <a:schemeClr val="bg2">
                    <a:lumMod val="25000"/>
                  </a:schemeClr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鞋墊尺寸自動量測</a:t>
            </a:r>
            <a:endParaRPr lang="en-US" sz="3399" spc="231" dirty="0">
              <a:solidFill>
                <a:schemeClr val="bg2">
                  <a:lumMod val="25000"/>
                </a:schemeClr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  <a:p>
            <a:pPr algn="ctr">
              <a:lnSpc>
                <a:spcPts val="4759"/>
              </a:lnSpc>
            </a:pPr>
            <a:endParaRPr lang="en-US" sz="3399" spc="231" dirty="0">
              <a:solidFill>
                <a:srgbClr val="F9F9F9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693614" y="2643136"/>
            <a:ext cx="10572546" cy="5286273"/>
          </a:xfrm>
          <a:custGeom>
            <a:avLst/>
            <a:gdLst/>
            <a:ahLst/>
            <a:cxnLst/>
            <a:rect l="l" t="t" r="r" b="b"/>
            <a:pathLst>
              <a:path w="10572546" h="5286273">
                <a:moveTo>
                  <a:pt x="0" y="5286273"/>
                </a:moveTo>
                <a:lnTo>
                  <a:pt x="10572545" y="5286273"/>
                </a:lnTo>
                <a:lnTo>
                  <a:pt x="10572545" y="0"/>
                </a:lnTo>
                <a:lnTo>
                  <a:pt x="0" y="0"/>
                </a:lnTo>
                <a:lnTo>
                  <a:pt x="0" y="528627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757921" y="3601788"/>
            <a:ext cx="2912814" cy="2912747"/>
            <a:chOff x="0" y="-113784"/>
            <a:chExt cx="3883752" cy="388366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113784"/>
              <a:ext cx="3883752" cy="3883663"/>
              <a:chOff x="0" y="-23813"/>
              <a:chExt cx="812800" cy="8127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23813"/>
                <a:ext cx="812800" cy="81278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781">
                    <a:moveTo>
                      <a:pt x="406400" y="0"/>
                    </a:moveTo>
                    <a:cubicBezTo>
                      <a:pt x="181951" y="0"/>
                      <a:pt x="0" y="181947"/>
                      <a:pt x="0" y="406391"/>
                    </a:cubicBezTo>
                    <a:cubicBezTo>
                      <a:pt x="0" y="630834"/>
                      <a:pt x="181951" y="812781"/>
                      <a:pt x="406400" y="812781"/>
                    </a:cubicBezTo>
                    <a:cubicBezTo>
                      <a:pt x="630849" y="812781"/>
                      <a:pt x="812800" y="630834"/>
                      <a:pt x="812800" y="406391"/>
                    </a:cubicBezTo>
                    <a:cubicBezTo>
                      <a:pt x="812800" y="18194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28573"/>
                <a:ext cx="660400" cy="708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13582" y="599410"/>
              <a:ext cx="2056587" cy="227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35"/>
                </a:lnSpc>
              </a:pPr>
              <a:r>
                <a:rPr lang="en-US" sz="10311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12154" y="2279213"/>
            <a:ext cx="5246391" cy="524637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79906" b="-4276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53309" y="4685325"/>
            <a:ext cx="4876271" cy="82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姆趾外翻角度分析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一、姆趾外翻角度分析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31144" y="-1832172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9F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5500597" y="3741874"/>
            <a:ext cx="11758703" cy="3270389"/>
          </a:xfrm>
          <a:custGeom>
            <a:avLst/>
            <a:gdLst/>
            <a:ahLst/>
            <a:cxnLst/>
            <a:rect l="l" t="t" r="r" b="b"/>
            <a:pathLst>
              <a:path w="11758703" h="3270389">
                <a:moveTo>
                  <a:pt x="0" y="0"/>
                </a:moveTo>
                <a:lnTo>
                  <a:pt x="11758703" y="0"/>
                </a:lnTo>
                <a:lnTo>
                  <a:pt x="11758703" y="3270389"/>
                </a:lnTo>
                <a:lnTo>
                  <a:pt x="0" y="327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5626537" y="1402373"/>
            <a:ext cx="1632763" cy="2012812"/>
          </a:xfrm>
          <a:custGeom>
            <a:avLst/>
            <a:gdLst/>
            <a:ahLst/>
            <a:cxnLst/>
            <a:rect l="l" t="t" r="r" b="b"/>
            <a:pathLst>
              <a:path w="1632763" h="2012812">
                <a:moveTo>
                  <a:pt x="0" y="0"/>
                </a:moveTo>
                <a:lnTo>
                  <a:pt x="1632763" y="0"/>
                </a:lnTo>
                <a:lnTo>
                  <a:pt x="1632763" y="2012811"/>
                </a:lnTo>
                <a:lnTo>
                  <a:pt x="0" y="2012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62" t="-65873" r="-206963" b="-9762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745824" y="1554743"/>
            <a:ext cx="1880713" cy="1894618"/>
          </a:xfrm>
          <a:custGeom>
            <a:avLst/>
            <a:gdLst/>
            <a:ahLst/>
            <a:cxnLst/>
            <a:rect l="l" t="t" r="r" b="b"/>
            <a:pathLst>
              <a:path w="1880713" h="1894618">
                <a:moveTo>
                  <a:pt x="0" y="0"/>
                </a:moveTo>
                <a:lnTo>
                  <a:pt x="1880713" y="0"/>
                </a:lnTo>
                <a:lnTo>
                  <a:pt x="1880713" y="1894618"/>
                </a:lnTo>
                <a:lnTo>
                  <a:pt x="0" y="189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06" t="-16234" r="-14537" b="-1910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一、姆趾外翻角度分析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1843" y="3682000"/>
            <a:ext cx="3524052" cy="329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資料收集與標註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資料擴增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模型訓練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模型預測並去背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IoU和陀螺儀判斷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098" y="2039026"/>
            <a:ext cx="3817901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研究方法</a:t>
            </a:r>
            <a:endParaRPr lang="en-US" sz="5199" dirty="0">
              <a:solidFill>
                <a:srgbClr val="000000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2600" y="2859446"/>
            <a:ext cx="26414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48B281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雙足去背</a:t>
            </a:r>
            <a:endParaRPr lang="en-US" sz="3399" dirty="0">
              <a:solidFill>
                <a:srgbClr val="48B281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777250"/>
            <a:ext cx="424073" cy="424073"/>
            <a:chOff x="0" y="0"/>
            <a:chExt cx="565431" cy="56543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4471141"/>
            <a:ext cx="424073" cy="424073"/>
            <a:chOff x="0" y="0"/>
            <a:chExt cx="565431" cy="56543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165032"/>
            <a:ext cx="424073" cy="424073"/>
            <a:chOff x="0" y="0"/>
            <a:chExt cx="565431" cy="56543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5858923"/>
            <a:ext cx="424073" cy="424073"/>
            <a:chOff x="0" y="0"/>
            <a:chExt cx="565431" cy="565431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6552815"/>
            <a:ext cx="424073" cy="424073"/>
            <a:chOff x="0" y="0"/>
            <a:chExt cx="565431" cy="565431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99454" cy="13313729"/>
            <a:chOff x="0" y="0"/>
            <a:chExt cx="6390887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0887" cy="6350000"/>
            </a:xfrm>
            <a:custGeom>
              <a:avLst/>
              <a:gdLst/>
              <a:ahLst/>
              <a:cxnLst/>
              <a:rect l="l" t="t" r="r" b="b"/>
              <a:pathLst>
                <a:path w="6390887" h="6350000">
                  <a:moveTo>
                    <a:pt x="3195443" y="0"/>
                  </a:moveTo>
                  <a:cubicBezTo>
                    <a:pt x="1430649" y="0"/>
                    <a:pt x="0" y="1421496"/>
                    <a:pt x="0" y="3175000"/>
                  </a:cubicBezTo>
                  <a:cubicBezTo>
                    <a:pt x="0" y="4928504"/>
                    <a:pt x="1430649" y="6350000"/>
                    <a:pt x="3195443" y="6350000"/>
                  </a:cubicBezTo>
                  <a:cubicBezTo>
                    <a:pt x="4960238" y="6350000"/>
                    <a:pt x="6390887" y="4928504"/>
                    <a:pt x="6390887" y="3175000"/>
                  </a:cubicBezTo>
                  <a:cubicBezTo>
                    <a:pt x="6390887" y="1421496"/>
                    <a:pt x="4960238" y="0"/>
                    <a:pt x="3195443" y="0"/>
                  </a:cubicBezTo>
                  <a:close/>
                </a:path>
              </a:pathLst>
            </a:custGeom>
            <a:solidFill>
              <a:srgbClr val="F9F9F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5500597" y="3741874"/>
            <a:ext cx="11732338" cy="3270389"/>
          </a:xfrm>
          <a:custGeom>
            <a:avLst/>
            <a:gdLst/>
            <a:ahLst/>
            <a:cxnLst/>
            <a:rect l="l" t="t" r="r" b="b"/>
            <a:pathLst>
              <a:path w="11732338" h="3270389">
                <a:moveTo>
                  <a:pt x="0" y="0"/>
                </a:moveTo>
                <a:lnTo>
                  <a:pt x="11732338" y="0"/>
                </a:lnTo>
                <a:lnTo>
                  <a:pt x="11732338" y="3270389"/>
                </a:lnTo>
                <a:lnTo>
                  <a:pt x="0" y="327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一、姆趾外翻角度分析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4900" y="2019976"/>
            <a:ext cx="3314700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研究方法</a:t>
            </a:r>
            <a:endParaRPr lang="en-US" sz="5199" dirty="0">
              <a:solidFill>
                <a:srgbClr val="000000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3398" y="2859446"/>
            <a:ext cx="26414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48B281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角度計算</a:t>
            </a:r>
            <a:endParaRPr lang="en-US" sz="3399" dirty="0">
              <a:solidFill>
                <a:srgbClr val="48B281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5860" y="3637099"/>
            <a:ext cx="4686200" cy="396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資料收集與標註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資料擴增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模型訓練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模型標註三點座標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利用三點之夾角</a:t>
            </a:r>
          </a:p>
          <a:p>
            <a:pPr algn="l">
              <a:lnSpc>
                <a:spcPts val="5279"/>
              </a:lnSpc>
            </a:pPr>
            <a:r>
              <a:rPr lang="en-US" sz="3519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計算外翻角度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777250"/>
            <a:ext cx="424073" cy="424073"/>
            <a:chOff x="0" y="0"/>
            <a:chExt cx="565431" cy="5654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4471141"/>
            <a:ext cx="424073" cy="424073"/>
            <a:chOff x="0" y="0"/>
            <a:chExt cx="565431" cy="56543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5165032"/>
            <a:ext cx="424073" cy="424073"/>
            <a:chOff x="0" y="0"/>
            <a:chExt cx="565431" cy="56543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858923"/>
            <a:ext cx="424073" cy="424073"/>
            <a:chOff x="0" y="0"/>
            <a:chExt cx="565431" cy="56543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6552815"/>
            <a:ext cx="424073" cy="424073"/>
            <a:chOff x="0" y="0"/>
            <a:chExt cx="565431" cy="565431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一、姆趾外翻角度分析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6790" y="143083"/>
            <a:ext cx="4396035" cy="9109714"/>
            <a:chOff x="0" y="0"/>
            <a:chExt cx="5861380" cy="12146285"/>
          </a:xfrm>
        </p:grpSpPr>
        <p:sp>
          <p:nvSpPr>
            <p:cNvPr id="8" name="Freeform 8"/>
            <p:cNvSpPr/>
            <p:nvPr/>
          </p:nvSpPr>
          <p:spPr>
            <a:xfrm>
              <a:off x="0" y="657091"/>
              <a:ext cx="5861380" cy="11489194"/>
            </a:xfrm>
            <a:custGeom>
              <a:avLst/>
              <a:gdLst/>
              <a:ahLst/>
              <a:cxnLst/>
              <a:rect l="l" t="t" r="r" b="b"/>
              <a:pathLst>
                <a:path w="5861380" h="11489194">
                  <a:moveTo>
                    <a:pt x="0" y="0"/>
                  </a:moveTo>
                  <a:lnTo>
                    <a:pt x="5861380" y="0"/>
                  </a:lnTo>
                  <a:lnTo>
                    <a:pt x="5861380" y="11489194"/>
                  </a:lnTo>
                  <a:lnTo>
                    <a:pt x="0" y="1148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36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40468" y="-66675"/>
              <a:ext cx="3980445" cy="723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姆趾外翻頁面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62056" y="0"/>
            <a:ext cx="11689689" cy="9115217"/>
            <a:chOff x="0" y="0"/>
            <a:chExt cx="15586252" cy="1215362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6827860"/>
              <a:ext cx="1750660" cy="586739"/>
              <a:chOff x="0" y="0"/>
              <a:chExt cx="2272346" cy="7615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272346" cy="761584"/>
              </a:xfrm>
              <a:custGeom>
                <a:avLst/>
                <a:gdLst/>
                <a:ahLst/>
                <a:cxnLst/>
                <a:rect l="l" t="t" r="r" b="b"/>
                <a:pathLst>
                  <a:path w="2272346" h="761584">
                    <a:moveTo>
                      <a:pt x="2272346" y="380792"/>
                    </a:moveTo>
                    <a:lnTo>
                      <a:pt x="1865946" y="0"/>
                    </a:lnTo>
                    <a:lnTo>
                      <a:pt x="1865946" y="203200"/>
                    </a:lnTo>
                    <a:lnTo>
                      <a:pt x="0" y="203200"/>
                    </a:lnTo>
                    <a:lnTo>
                      <a:pt x="0" y="558384"/>
                    </a:lnTo>
                    <a:lnTo>
                      <a:pt x="1865946" y="558384"/>
                    </a:lnTo>
                    <a:lnTo>
                      <a:pt x="1865946" y="761584"/>
                    </a:lnTo>
                    <a:lnTo>
                      <a:pt x="2272346" y="380792"/>
                    </a:ln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55575"/>
                <a:ext cx="2170746" cy="4028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802968" y="657057"/>
              <a:ext cx="6099828" cy="11496566"/>
            </a:xfrm>
            <a:custGeom>
              <a:avLst/>
              <a:gdLst/>
              <a:ahLst/>
              <a:cxnLst/>
              <a:rect l="l" t="t" r="r" b="b"/>
              <a:pathLst>
                <a:path w="6099828" h="11496566">
                  <a:moveTo>
                    <a:pt x="0" y="0"/>
                  </a:moveTo>
                  <a:lnTo>
                    <a:pt x="6099828" y="0"/>
                  </a:lnTo>
                  <a:lnTo>
                    <a:pt x="6099828" y="11496566"/>
                  </a:lnTo>
                  <a:lnTo>
                    <a:pt x="0" y="11496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453" b="-345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87607" y="-66675"/>
              <a:ext cx="4530550" cy="723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拍照上傳並分析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375990" y="1786193"/>
              <a:ext cx="5210261" cy="47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2"/>
                </a:lnSpc>
              </a:pPr>
              <a:r>
                <a:rPr lang="en-US" sz="2194" b="1">
                  <a:solidFill>
                    <a:srgbClr val="FF575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陀螺儀 : 確認手機無歪斜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4829744" y="2041128"/>
              <a:ext cx="5546247" cy="0"/>
            </a:xfrm>
            <a:prstGeom prst="line">
              <a:avLst/>
            </a:prstGeom>
            <a:ln w="50800" cap="flat">
              <a:solidFill>
                <a:srgbClr val="FF5757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375990" y="2846650"/>
              <a:ext cx="5210261" cy="471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2"/>
                </a:lnSpc>
              </a:pPr>
              <a:r>
                <a:rPr lang="en-US" sz="2194" b="1">
                  <a:solidFill>
                    <a:srgbClr val="296DDB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IoU : 確認腳在正確位置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088793" y="3101586"/>
              <a:ext cx="5287197" cy="0"/>
            </a:xfrm>
            <a:prstGeom prst="line">
              <a:avLst/>
            </a:prstGeom>
            <a:ln w="50800" cap="flat">
              <a:solidFill>
                <a:srgbClr val="296DD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一、姆趾外翻角度分析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3695" y="154167"/>
            <a:ext cx="4644178" cy="9109662"/>
            <a:chOff x="0" y="0"/>
            <a:chExt cx="6192237" cy="12146217"/>
          </a:xfrm>
        </p:grpSpPr>
        <p:sp>
          <p:nvSpPr>
            <p:cNvPr id="8" name="Freeform 8"/>
            <p:cNvSpPr/>
            <p:nvPr/>
          </p:nvSpPr>
          <p:spPr>
            <a:xfrm>
              <a:off x="0" y="657022"/>
              <a:ext cx="6192237" cy="11489194"/>
            </a:xfrm>
            <a:custGeom>
              <a:avLst/>
              <a:gdLst/>
              <a:ahLst/>
              <a:cxnLst/>
              <a:rect l="l" t="t" r="r" b="b"/>
              <a:pathLst>
                <a:path w="6192237" h="11489194">
                  <a:moveTo>
                    <a:pt x="0" y="0"/>
                  </a:moveTo>
                  <a:lnTo>
                    <a:pt x="6192237" y="0"/>
                  </a:lnTo>
                  <a:lnTo>
                    <a:pt x="6192237" y="11489195"/>
                  </a:lnTo>
                  <a:lnTo>
                    <a:pt x="0" y="1148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376" b="-4393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2247" y="-66675"/>
              <a:ext cx="2878774" cy="72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預覽效果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9845" y="154167"/>
            <a:ext cx="12657924" cy="9104133"/>
            <a:chOff x="0" y="0"/>
            <a:chExt cx="16877232" cy="12138844"/>
          </a:xfrm>
        </p:grpSpPr>
        <p:sp>
          <p:nvSpPr>
            <p:cNvPr id="11" name="Freeform 11"/>
            <p:cNvSpPr/>
            <p:nvPr/>
          </p:nvSpPr>
          <p:spPr>
            <a:xfrm>
              <a:off x="3097563" y="1539605"/>
              <a:ext cx="5390976" cy="10599240"/>
            </a:xfrm>
            <a:custGeom>
              <a:avLst/>
              <a:gdLst/>
              <a:ahLst/>
              <a:cxnLst/>
              <a:rect l="l" t="t" r="r" b="b"/>
              <a:pathLst>
                <a:path w="5390976" h="10599240">
                  <a:moveTo>
                    <a:pt x="0" y="0"/>
                  </a:moveTo>
                  <a:lnTo>
                    <a:pt x="5390976" y="0"/>
                  </a:lnTo>
                  <a:lnTo>
                    <a:pt x="5390976" y="10599239"/>
                  </a:lnTo>
                  <a:lnTo>
                    <a:pt x="0" y="1059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30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793856" y="2239682"/>
              <a:ext cx="5390976" cy="9474710"/>
            </a:xfrm>
            <a:custGeom>
              <a:avLst/>
              <a:gdLst/>
              <a:ahLst/>
              <a:cxnLst/>
              <a:rect l="l" t="t" r="r" b="b"/>
              <a:pathLst>
                <a:path w="5390976" h="9474710">
                  <a:moveTo>
                    <a:pt x="0" y="0"/>
                  </a:moveTo>
                  <a:lnTo>
                    <a:pt x="5390976" y="0"/>
                  </a:lnTo>
                  <a:lnTo>
                    <a:pt x="5390976" y="9474710"/>
                  </a:lnTo>
                  <a:lnTo>
                    <a:pt x="0" y="9474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644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98585" y="-66675"/>
              <a:ext cx="3979907" cy="723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3252" b="1">
                  <a:solidFill>
                    <a:srgbClr val="312A27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▼ 分析結果頁面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25593"/>
              <a:ext cx="21336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1.  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顯示分析後圖片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4800" y="10122609"/>
              <a:ext cx="18288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2.</a:t>
              </a:r>
            </a:p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顯示分析結果</a:t>
              </a:r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2843563" y="2464642"/>
              <a:ext cx="0" cy="5181261"/>
            </a:xfrm>
            <a:prstGeom prst="line">
              <a:avLst/>
            </a:prstGeom>
            <a:ln w="50800" cap="flat">
              <a:solidFill>
                <a:srgbClr val="48B28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2871999" y="8938699"/>
              <a:ext cx="225564" cy="2924723"/>
            </a:xfrm>
            <a:prstGeom prst="line">
              <a:avLst/>
            </a:prstGeom>
            <a:ln w="50800" cap="flat">
              <a:solidFill>
                <a:srgbClr val="48B28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4210232" y="4052313"/>
              <a:ext cx="0" cy="6497016"/>
            </a:xfrm>
            <a:prstGeom prst="line">
              <a:avLst/>
            </a:prstGeom>
            <a:ln w="50800" cap="flat">
              <a:solidFill>
                <a:srgbClr val="48B28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438832" y="3004021"/>
              <a:ext cx="24384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3.</a:t>
              </a:r>
            </a:p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48B281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根據分析結果分級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6907501"/>
              <a:ext cx="1750660" cy="492320"/>
              <a:chOff x="0" y="0"/>
              <a:chExt cx="2272346" cy="63902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272346" cy="639029"/>
              </a:xfrm>
              <a:custGeom>
                <a:avLst/>
                <a:gdLst/>
                <a:ahLst/>
                <a:cxnLst/>
                <a:rect l="l" t="t" r="r" b="b"/>
                <a:pathLst>
                  <a:path w="2272346" h="639029">
                    <a:moveTo>
                      <a:pt x="2272346" y="319514"/>
                    </a:moveTo>
                    <a:lnTo>
                      <a:pt x="1865946" y="0"/>
                    </a:lnTo>
                    <a:lnTo>
                      <a:pt x="1865946" y="203200"/>
                    </a:lnTo>
                    <a:lnTo>
                      <a:pt x="0" y="203200"/>
                    </a:lnTo>
                    <a:lnTo>
                      <a:pt x="0" y="435829"/>
                    </a:lnTo>
                    <a:lnTo>
                      <a:pt x="1865946" y="435829"/>
                    </a:lnTo>
                    <a:lnTo>
                      <a:pt x="1865946" y="639029"/>
                    </a:lnTo>
                    <a:lnTo>
                      <a:pt x="2272346" y="319514"/>
                    </a:ln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55575"/>
                <a:ext cx="2170746" cy="2802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693614" y="2643136"/>
            <a:ext cx="10572546" cy="5286273"/>
          </a:xfrm>
          <a:custGeom>
            <a:avLst/>
            <a:gdLst/>
            <a:ahLst/>
            <a:cxnLst/>
            <a:rect l="l" t="t" r="r" b="b"/>
            <a:pathLst>
              <a:path w="10572546" h="5286273">
                <a:moveTo>
                  <a:pt x="0" y="5286273"/>
                </a:moveTo>
                <a:lnTo>
                  <a:pt x="10572545" y="5286273"/>
                </a:lnTo>
                <a:lnTo>
                  <a:pt x="10572545" y="0"/>
                </a:lnTo>
                <a:lnTo>
                  <a:pt x="0" y="0"/>
                </a:lnTo>
                <a:lnTo>
                  <a:pt x="0" y="528627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0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664030" y="3554054"/>
            <a:ext cx="2912814" cy="2912814"/>
            <a:chOff x="-106373" y="-113779"/>
            <a:chExt cx="3883752" cy="3883752"/>
          </a:xfrm>
        </p:grpSpPr>
        <p:grpSp>
          <p:nvGrpSpPr>
            <p:cNvPr id="7" name="Group 7"/>
            <p:cNvGrpSpPr/>
            <p:nvPr/>
          </p:nvGrpSpPr>
          <p:grpSpPr>
            <a:xfrm>
              <a:off x="-106373" y="-113779"/>
              <a:ext cx="3883752" cy="3883752"/>
              <a:chOff x="-22262" y="-23812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2262" y="-2381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13582" y="599410"/>
              <a:ext cx="2056587" cy="2277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35"/>
                </a:lnSpc>
              </a:pPr>
              <a:r>
                <a:rPr lang="en-US" sz="10311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62391" y="1895058"/>
            <a:ext cx="6496909" cy="649688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0876" b="-2087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18869" y="4261441"/>
            <a:ext cx="5688983" cy="16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鞋墊尺寸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自動量測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800" y="9574900"/>
            <a:ext cx="3657500" cy="82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二、鞋墊尺寸自動量測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312A2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04595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9F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449696" y="9263829"/>
            <a:ext cx="18288000" cy="1023171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93695" y="9454712"/>
            <a:ext cx="641404" cy="641404"/>
          </a:xfrm>
          <a:custGeom>
            <a:avLst/>
            <a:gdLst/>
            <a:ahLst/>
            <a:cxnLst/>
            <a:rect l="l" t="t" r="r" b="b"/>
            <a:pathLst>
              <a:path w="641404" h="641404">
                <a:moveTo>
                  <a:pt x="0" y="0"/>
                </a:moveTo>
                <a:lnTo>
                  <a:pt x="641404" y="0"/>
                </a:lnTo>
                <a:lnTo>
                  <a:pt x="641404" y="641405"/>
                </a:lnTo>
                <a:lnTo>
                  <a:pt x="0" y="64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5501738" y="3741874"/>
            <a:ext cx="11757562" cy="3277420"/>
          </a:xfrm>
          <a:custGeom>
            <a:avLst/>
            <a:gdLst/>
            <a:ahLst/>
            <a:cxnLst/>
            <a:rect l="l" t="t" r="r" b="b"/>
            <a:pathLst>
              <a:path w="11757562" h="3277420">
                <a:moveTo>
                  <a:pt x="0" y="0"/>
                </a:moveTo>
                <a:lnTo>
                  <a:pt x="11757562" y="0"/>
                </a:lnTo>
                <a:lnTo>
                  <a:pt x="11757562" y="3277420"/>
                </a:lnTo>
                <a:lnTo>
                  <a:pt x="0" y="327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5884282" y="1483030"/>
            <a:ext cx="1375018" cy="1700505"/>
          </a:xfrm>
          <a:custGeom>
            <a:avLst/>
            <a:gdLst/>
            <a:ahLst/>
            <a:cxnLst/>
            <a:rect l="l" t="t" r="r" b="b"/>
            <a:pathLst>
              <a:path w="1375018" h="1700505">
                <a:moveTo>
                  <a:pt x="0" y="0"/>
                </a:moveTo>
                <a:lnTo>
                  <a:pt x="1375018" y="0"/>
                </a:lnTo>
                <a:lnTo>
                  <a:pt x="1375018" y="1700505"/>
                </a:lnTo>
                <a:lnTo>
                  <a:pt x="0" y="170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850463" y="1541456"/>
            <a:ext cx="1580087" cy="1642080"/>
          </a:xfrm>
          <a:custGeom>
            <a:avLst/>
            <a:gdLst/>
            <a:ahLst/>
            <a:cxnLst/>
            <a:rect l="l" t="t" r="r" b="b"/>
            <a:pathLst>
              <a:path w="1580087" h="1642080">
                <a:moveTo>
                  <a:pt x="0" y="0"/>
                </a:moveTo>
                <a:lnTo>
                  <a:pt x="1580087" y="0"/>
                </a:lnTo>
                <a:lnTo>
                  <a:pt x="1580087" y="1642079"/>
                </a:lnTo>
                <a:lnTo>
                  <a:pt x="0" y="1642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45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601800" y="9574900"/>
            <a:ext cx="365750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二、鞋墊尺寸自動量測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1745" y="9612645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2A2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70" y="2096668"/>
            <a:ext cx="3214830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研究方法</a:t>
            </a:r>
            <a:endParaRPr lang="en-US" sz="5199" dirty="0">
              <a:solidFill>
                <a:srgbClr val="000000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41658" y="3646624"/>
            <a:ext cx="2732782" cy="329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4"/>
              </a:lnSpc>
            </a:pPr>
            <a:r>
              <a:rPr lang="en-US" sz="3516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資料前處理</a:t>
            </a:r>
          </a:p>
          <a:p>
            <a:pPr algn="just">
              <a:lnSpc>
                <a:spcPts val="5274"/>
              </a:lnSpc>
            </a:pPr>
            <a:r>
              <a:rPr lang="en-US" sz="3516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檢測輪廓</a:t>
            </a:r>
          </a:p>
          <a:p>
            <a:pPr algn="just">
              <a:lnSpc>
                <a:spcPts val="5274"/>
              </a:lnSpc>
            </a:pPr>
            <a:r>
              <a:rPr lang="en-US" sz="3516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旋轉校正</a:t>
            </a:r>
          </a:p>
          <a:p>
            <a:pPr algn="just">
              <a:lnSpc>
                <a:spcPts val="5274"/>
              </a:lnSpc>
            </a:pPr>
            <a:r>
              <a:rPr lang="en-US" sz="3516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推算原始尺寸</a:t>
            </a:r>
          </a:p>
          <a:p>
            <a:pPr algn="just">
              <a:lnSpc>
                <a:spcPts val="5274"/>
              </a:lnSpc>
            </a:pPr>
            <a:r>
              <a:rPr lang="en-US" sz="3516" b="1" spc="70">
                <a:solidFill>
                  <a:srgbClr val="312A2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繪製線段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798" y="2917088"/>
            <a:ext cx="26414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48B281"/>
                </a:solidFill>
                <a:latin typeface="源石ゴシック H"/>
                <a:ea typeface="源石ゴシック H"/>
                <a:cs typeface="源石ゴシック H"/>
                <a:sym typeface="源石ゴシック H"/>
              </a:rPr>
              <a:t>鞋墊測量</a:t>
            </a:r>
            <a:endParaRPr lang="en-US" sz="3399" dirty="0">
              <a:solidFill>
                <a:srgbClr val="48B281"/>
              </a:solidFill>
              <a:latin typeface="源石ゴシック H"/>
              <a:ea typeface="源石ゴシック H"/>
              <a:cs typeface="源石ゴシック H"/>
              <a:sym typeface="源石ゴシック H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777250"/>
            <a:ext cx="424073" cy="424073"/>
            <a:chOff x="0" y="0"/>
            <a:chExt cx="565431" cy="56543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4471141"/>
            <a:ext cx="424073" cy="424073"/>
            <a:chOff x="0" y="0"/>
            <a:chExt cx="565431" cy="56543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5165032"/>
            <a:ext cx="424073" cy="424073"/>
            <a:chOff x="0" y="0"/>
            <a:chExt cx="565431" cy="56543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5858923"/>
            <a:ext cx="424073" cy="424073"/>
            <a:chOff x="0" y="0"/>
            <a:chExt cx="565431" cy="565431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6552815"/>
            <a:ext cx="424073" cy="424073"/>
            <a:chOff x="0" y="0"/>
            <a:chExt cx="565431" cy="565431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565431" cy="565431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2A27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77616" y="6602"/>
              <a:ext cx="210199" cy="46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107" b="1">
                  <a:solidFill>
                    <a:srgbClr val="F9F9F9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411</Words>
  <Application>Microsoft Office PowerPoint</Application>
  <PresentationFormat>自訂</PresentationFormat>
  <Paragraphs>205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源石ゴシック H</vt:lpstr>
      <vt:lpstr>Arial</vt:lpstr>
      <vt:lpstr>Antonio Bold</vt:lpstr>
      <vt:lpstr>Noto Sans T Chinese</vt:lpstr>
      <vt:lpstr>Noto Sans T Chinese Bold</vt:lpstr>
      <vt:lpstr>Antonio</vt:lpstr>
      <vt:lpstr>王漢宗特黑體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專題競賽報告+影片_智慧足鞋量測之分析系統</dc:title>
  <dc:creator>許皓翔</dc:creator>
  <cp:lastModifiedBy>b1143019許皓翔</cp:lastModifiedBy>
  <cp:revision>2</cp:revision>
  <dcterms:created xsi:type="dcterms:W3CDTF">2006-08-16T00:00:00Z</dcterms:created>
  <dcterms:modified xsi:type="dcterms:W3CDTF">2025-12-10T14:17:26Z</dcterms:modified>
  <dc:identifier>DAGj9W_Jdro</dc:identifier>
</cp:coreProperties>
</file>